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8" r:id="rId1"/>
  </p:sldMasterIdLst>
  <p:sldIdLst>
    <p:sldId id="256" r:id="rId2"/>
    <p:sldId id="281" r:id="rId3"/>
    <p:sldId id="257" r:id="rId4"/>
    <p:sldId id="259" r:id="rId5"/>
    <p:sldId id="270" r:id="rId6"/>
    <p:sldId id="258" r:id="rId7"/>
    <p:sldId id="260" r:id="rId8"/>
    <p:sldId id="262" r:id="rId9"/>
    <p:sldId id="263" r:id="rId10"/>
    <p:sldId id="261" r:id="rId11"/>
    <p:sldId id="264" r:id="rId12"/>
    <p:sldId id="265" r:id="rId13"/>
    <p:sldId id="282" r:id="rId14"/>
    <p:sldId id="266" r:id="rId15"/>
    <p:sldId id="267" r:id="rId16"/>
    <p:sldId id="268" r:id="rId17"/>
    <p:sldId id="269" r:id="rId18"/>
    <p:sldId id="271" r:id="rId19"/>
    <p:sldId id="279" r:id="rId20"/>
    <p:sldId id="273" r:id="rId21"/>
    <p:sldId id="274" r:id="rId22"/>
    <p:sldId id="280" r:id="rId23"/>
    <p:sldId id="283" r:id="rId24"/>
    <p:sldId id="275" r:id="rId25"/>
    <p:sldId id="272" r:id="rId26"/>
    <p:sldId id="284" r:id="rId27"/>
    <p:sldId id="285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2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74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75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59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28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070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44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0976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7586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1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19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E51599F-9A83-4473-9E35-2486B9C5C554}" type="datetimeFigureOut">
              <a:rPr lang="en-CA" smtClean="0"/>
              <a:t>2019-07-11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B63483-5B80-4026-854C-53173F066F46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81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nanonets/how-to-use-deep-learning-when-you-have-limited-data-part-2-data-augmentation-c26971dc8ce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ombru.github.io/2018/05/23/cross_entropy_los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atthachat/imet-resnet50-keras-starter" TargetMode="External"/><Relationship Id="rId2" Type="http://schemas.openxmlformats.org/officeDocument/2006/relationships/hyperlink" Target="https://www.kaggle.com/ateplyuk/keras-star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mnpinto/imet-fastai-starter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kaggle.com/c/imet-2019-fgvc6/discussion/94687#latest-57098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etmuseum.org/art/collectio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21" Type="http://schemas.openxmlformats.org/officeDocument/2006/relationships/image" Target="../media/image26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iMet</a:t>
            </a:r>
            <a:r>
              <a:rPr lang="en-US" dirty="0"/>
              <a:t> Collection 2019 – FGVC6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0" y="4455620"/>
            <a:ext cx="10055629" cy="1143000"/>
          </a:xfrm>
        </p:spPr>
        <p:txBody>
          <a:bodyPr/>
          <a:lstStyle/>
          <a:p>
            <a:r>
              <a:rPr lang="en-US" dirty="0"/>
              <a:t>Recognize artwork attributes from the metropolitan museum of arts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149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Labels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398 </a:t>
            </a:r>
            <a:r>
              <a:rPr lang="en-US" b="1" dirty="0"/>
              <a:t>culture</a:t>
            </a:r>
            <a:r>
              <a:rPr lang="en-US" dirty="0"/>
              <a:t> labels</a:t>
            </a:r>
          </a:p>
          <a:p>
            <a:pPr marL="201168" lvl="1" indent="0">
              <a:buNone/>
            </a:pP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3360FE-CDAA-47F8-A4D8-BDEBC5D52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93467"/>
            <a:ext cx="4937760" cy="4023360"/>
          </a:xfrm>
        </p:spPr>
        <p:txBody>
          <a:bodyPr/>
          <a:lstStyle/>
          <a:p>
            <a:r>
              <a:rPr lang="en-US" dirty="0"/>
              <a:t>705 </a:t>
            </a:r>
            <a:r>
              <a:rPr lang="en-US" b="1" dirty="0"/>
              <a:t>tag</a:t>
            </a:r>
            <a:r>
              <a:rPr lang="en-US" dirty="0"/>
              <a:t>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AB21E8-6FD1-4DDC-96CA-509BB37444F6}"/>
              </a:ext>
            </a:extLst>
          </p:cNvPr>
          <p:cNvSpPr txBox="1"/>
          <p:nvPr/>
        </p:nvSpPr>
        <p:spPr>
          <a:xfrm>
            <a:off x="11982450" y="657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132B9F1-EB5D-44D4-AF2A-2D01674A05B0}"/>
              </a:ext>
            </a:extLst>
          </p:cNvPr>
          <p:cNvSpPr/>
          <p:nvPr/>
        </p:nvSpPr>
        <p:spPr>
          <a:xfrm>
            <a:off x="1455569" y="2352783"/>
            <a:ext cx="1375111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culture::attic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0CEC119-9E17-4C87-9329-DB6737282979}"/>
              </a:ext>
            </a:extLst>
          </p:cNvPr>
          <p:cNvSpPr/>
          <p:nvPr/>
        </p:nvSpPr>
        <p:spPr>
          <a:xfrm>
            <a:off x="1455569" y="2997950"/>
            <a:ext cx="2689561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culture::</a:t>
            </a:r>
            <a:r>
              <a:rPr lang="en-US" dirty="0" err="1"/>
              <a:t>atlantic</a:t>
            </a:r>
            <a:r>
              <a:rPr lang="en-US" dirty="0"/>
              <a:t> watershed</a:t>
            </a:r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7ECD3D7-D325-4D10-B6AE-8AF0CF156070}"/>
              </a:ext>
            </a:extLst>
          </p:cNvPr>
          <p:cNvSpPr/>
          <p:nvPr/>
        </p:nvSpPr>
        <p:spPr>
          <a:xfrm>
            <a:off x="1455569" y="3643117"/>
            <a:ext cx="1784686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culture::</a:t>
            </a:r>
            <a:r>
              <a:rPr lang="en-US" dirty="0" err="1"/>
              <a:t>laconian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6792351-83F8-4009-91DF-C1FEBB29B14A}"/>
              </a:ext>
            </a:extLst>
          </p:cNvPr>
          <p:cNvSpPr/>
          <p:nvPr/>
        </p:nvSpPr>
        <p:spPr>
          <a:xfrm>
            <a:off x="1455569" y="4288284"/>
            <a:ext cx="1851362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culture::</a:t>
            </a:r>
            <a:r>
              <a:rPr lang="en-US" dirty="0" err="1"/>
              <a:t>american</a:t>
            </a:r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F014B5D-C601-4B95-8E92-1C6B8BED84BC}"/>
              </a:ext>
            </a:extLst>
          </p:cNvPr>
          <p:cNvSpPr/>
          <p:nvPr/>
        </p:nvSpPr>
        <p:spPr>
          <a:xfrm>
            <a:off x="1455569" y="4933451"/>
            <a:ext cx="1851362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culture::</a:t>
            </a:r>
            <a:r>
              <a:rPr lang="en-US" dirty="0" err="1"/>
              <a:t>edomite</a:t>
            </a:r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DADF40E-E221-4FA3-B71B-6CBF41043410}"/>
              </a:ext>
            </a:extLst>
          </p:cNvPr>
          <p:cNvSpPr/>
          <p:nvPr/>
        </p:nvSpPr>
        <p:spPr>
          <a:xfrm>
            <a:off x="1455569" y="5578616"/>
            <a:ext cx="2594311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culture::</a:t>
            </a:r>
            <a:r>
              <a:rPr lang="en-US" dirty="0" err="1"/>
              <a:t>italian</a:t>
            </a:r>
            <a:r>
              <a:rPr lang="en-US" dirty="0"/>
              <a:t> or </a:t>
            </a:r>
            <a:r>
              <a:rPr lang="en-US" dirty="0" err="1"/>
              <a:t>spanish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E9DE210-4460-4CD9-8750-A3F50D0049EE}"/>
              </a:ext>
            </a:extLst>
          </p:cNvPr>
          <p:cNvSpPr/>
          <p:nvPr/>
        </p:nvSpPr>
        <p:spPr>
          <a:xfrm>
            <a:off x="6574304" y="2348395"/>
            <a:ext cx="1375111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tag::cameos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F7E99E9-CE6B-41BC-AAAA-AB923E495458}"/>
              </a:ext>
            </a:extLst>
          </p:cNvPr>
          <p:cNvSpPr/>
          <p:nvPr/>
        </p:nvSpPr>
        <p:spPr>
          <a:xfrm>
            <a:off x="6574304" y="2997282"/>
            <a:ext cx="1375111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tag::daily life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2340C73-77EE-4B84-91D9-6CA0F9DDE615}"/>
              </a:ext>
            </a:extLst>
          </p:cNvPr>
          <p:cNvSpPr/>
          <p:nvPr/>
        </p:nvSpPr>
        <p:spPr>
          <a:xfrm>
            <a:off x="6574304" y="3643117"/>
            <a:ext cx="1270336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tag::</a:t>
            </a:r>
            <a:r>
              <a:rPr lang="en-US" dirty="0" err="1"/>
              <a:t>athena</a:t>
            </a:r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448F481-9821-467B-AB99-C5E8D699B7BA}"/>
              </a:ext>
            </a:extLst>
          </p:cNvPr>
          <p:cNvSpPr/>
          <p:nvPr/>
        </p:nvSpPr>
        <p:spPr>
          <a:xfrm>
            <a:off x="6574304" y="4288284"/>
            <a:ext cx="1194136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tag::fairies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1C4E3B1-6541-4231-962C-9C17BD63AF3E}"/>
              </a:ext>
            </a:extLst>
          </p:cNvPr>
          <p:cNvSpPr/>
          <p:nvPr/>
        </p:nvSpPr>
        <p:spPr>
          <a:xfrm>
            <a:off x="6574304" y="4927265"/>
            <a:ext cx="1500990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tag::tea caddy</a:t>
            </a:r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6388558-94A1-408E-93A0-4CB9944C3B60}"/>
              </a:ext>
            </a:extLst>
          </p:cNvPr>
          <p:cNvSpPr/>
          <p:nvPr/>
        </p:nvSpPr>
        <p:spPr>
          <a:xfrm>
            <a:off x="6574304" y="5583577"/>
            <a:ext cx="1822786" cy="4352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tag::drunkenness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36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Labels Per Image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could have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1 to 11 any labels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0 to 4 </a:t>
            </a:r>
            <a:r>
              <a:rPr lang="en-US" b="1" dirty="0"/>
              <a:t>culture</a:t>
            </a:r>
            <a:r>
              <a:rPr lang="en-US" dirty="0"/>
              <a:t> labels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0 to 9 </a:t>
            </a:r>
            <a:r>
              <a:rPr lang="en-US" b="1" dirty="0"/>
              <a:t>tag</a:t>
            </a:r>
            <a:r>
              <a:rPr lang="en-US" dirty="0"/>
              <a:t> labels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0069919-C1FC-45C0-8D4E-60E71879D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8" y="1845733"/>
            <a:ext cx="3366557" cy="2222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D9AD18-0282-492C-A16B-866FA3457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65" y="4087844"/>
            <a:ext cx="3366555" cy="2222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395322-5593-40D4-8760-F2519A5FB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70" y="4087845"/>
            <a:ext cx="3366556" cy="22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 Labels Frequency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95705" y="381483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705" y="3814836"/>
                <a:ext cx="434734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0" y="1936497"/>
            <a:ext cx="7998940" cy="40081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6" y="1799124"/>
            <a:ext cx="1733169" cy="21414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6" y="4085193"/>
            <a:ext cx="2306532" cy="1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Labels Frequency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4135395"/>
            <a:ext cx="1841905" cy="2073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1806415"/>
            <a:ext cx="1841905" cy="2057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95705" y="381483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705" y="3814836"/>
                <a:ext cx="43473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14" y="1963274"/>
            <a:ext cx="8048366" cy="40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0BC053-F5A5-4D57-A173-75267D20E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519D338-9B91-4320-9414-1D8331EA10ED}"/>
              </a:ext>
            </a:extLst>
          </p:cNvPr>
          <p:cNvSpPr/>
          <p:nvPr/>
        </p:nvSpPr>
        <p:spPr>
          <a:xfrm>
            <a:off x="8235092" y="3037012"/>
            <a:ext cx="1583529" cy="46955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culture::Italian 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A56AE7D-58C1-444F-8135-92F56CA709D7}"/>
              </a:ext>
            </a:extLst>
          </p:cNvPr>
          <p:cNvSpPr/>
          <p:nvPr/>
        </p:nvSpPr>
        <p:spPr>
          <a:xfrm>
            <a:off x="8187466" y="2496702"/>
            <a:ext cx="1678779" cy="46955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culture::</a:t>
            </a:r>
            <a:r>
              <a:rPr lang="en-US" dirty="0" err="1"/>
              <a:t>Urbino</a:t>
            </a:r>
            <a:r>
              <a:rPr lang="en-US" dirty="0"/>
              <a:t> </a:t>
            </a:r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1B65D45-AF55-49AD-88C3-5718E82F8066}"/>
              </a:ext>
            </a:extLst>
          </p:cNvPr>
          <p:cNvSpPr/>
          <p:nvPr/>
        </p:nvSpPr>
        <p:spPr>
          <a:xfrm>
            <a:off x="8476413" y="3764045"/>
            <a:ext cx="1196140" cy="4695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tag::dishes</a:t>
            </a:r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62B9C4-5023-4588-8D46-A495703C699D}"/>
              </a:ext>
            </a:extLst>
          </p:cNvPr>
          <p:cNvSpPr/>
          <p:nvPr/>
        </p:nvSpPr>
        <p:spPr>
          <a:xfrm>
            <a:off x="8400213" y="4405297"/>
            <a:ext cx="1348540" cy="469557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tag::horses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668404-E8C8-4083-BD1C-454BA6184174}"/>
              </a:ext>
            </a:extLst>
          </p:cNvPr>
          <p:cNvSpPr/>
          <p:nvPr/>
        </p:nvSpPr>
        <p:spPr>
          <a:xfrm>
            <a:off x="8349393" y="5620354"/>
            <a:ext cx="1354929" cy="46955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tag::children</a:t>
            </a:r>
            <a:endParaRPr lang="en-CA" dirty="0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xmlns="" id="{29FBA74D-F75F-48A8-8CA9-FAE5ACE0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22" y="2399168"/>
            <a:ext cx="3355347" cy="33665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1C35433-8BD5-4A1D-B093-1425CB798C99}"/>
              </a:ext>
            </a:extLst>
          </p:cNvPr>
          <p:cNvSpPr/>
          <p:nvPr/>
        </p:nvSpPr>
        <p:spPr>
          <a:xfrm>
            <a:off x="8528800" y="5023731"/>
            <a:ext cx="1091366" cy="46955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tag::men</a:t>
            </a:r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E7EC85C-AEAC-4103-811B-E5C7BC0028DB}"/>
              </a:ext>
            </a:extLst>
          </p:cNvPr>
          <p:cNvSpPr/>
          <p:nvPr/>
        </p:nvSpPr>
        <p:spPr>
          <a:xfrm>
            <a:off x="4907364" y="3563872"/>
            <a:ext cx="832919" cy="1450757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3D802BF-D19D-4CA8-83F3-D2583EDFA28F}"/>
              </a:ext>
            </a:extLst>
          </p:cNvPr>
          <p:cNvSpPr/>
          <p:nvPr/>
        </p:nvSpPr>
        <p:spPr>
          <a:xfrm>
            <a:off x="5848925" y="3705079"/>
            <a:ext cx="733330" cy="1051168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DC739DF-C0B4-4FF8-891A-C6D08919098B}"/>
              </a:ext>
            </a:extLst>
          </p:cNvPr>
          <p:cNvSpPr/>
          <p:nvPr/>
        </p:nvSpPr>
        <p:spPr>
          <a:xfrm>
            <a:off x="6582255" y="4174636"/>
            <a:ext cx="316872" cy="41454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7614762-8757-47C9-BB78-71FBB48D00CE}"/>
              </a:ext>
            </a:extLst>
          </p:cNvPr>
          <p:cNvSpPr/>
          <p:nvPr/>
        </p:nvSpPr>
        <p:spPr>
          <a:xfrm>
            <a:off x="4092552" y="2524987"/>
            <a:ext cx="3051018" cy="3114392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xmlns="" id="{29EE0AF4-CD88-4FD0-AE41-A86E267EA91D}"/>
              </a:ext>
            </a:extLst>
          </p:cNvPr>
          <p:cNvCxnSpPr>
            <a:cxnSpLocks/>
            <a:stCxn id="22" idx="0"/>
            <a:endCxn id="14" idx="1"/>
          </p:cNvCxnSpPr>
          <p:nvPr/>
        </p:nvCxnSpPr>
        <p:spPr>
          <a:xfrm rot="16200000" flipH="1">
            <a:off x="6310318" y="1832729"/>
            <a:ext cx="1473837" cy="2858352"/>
          </a:xfrm>
          <a:prstGeom prst="bentConnector4">
            <a:avLst>
              <a:gd name="adj1" fmla="val -15511"/>
              <a:gd name="adj2" fmla="val 76685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xmlns="" id="{5D48B3EA-9B08-4A7E-962D-513668ADE547}"/>
              </a:ext>
            </a:extLst>
          </p:cNvPr>
          <p:cNvCxnSpPr>
            <a:stCxn id="19" idx="2"/>
            <a:endCxn id="15" idx="1"/>
          </p:cNvCxnSpPr>
          <p:nvPr/>
        </p:nvCxnSpPr>
        <p:spPr>
          <a:xfrm rot="5400000" flipH="1" flipV="1">
            <a:off x="6674741" y="3289158"/>
            <a:ext cx="374553" cy="3076389"/>
          </a:xfrm>
          <a:prstGeom prst="bentConnector4">
            <a:avLst>
              <a:gd name="adj1" fmla="val -61033"/>
              <a:gd name="adj2" fmla="val 56769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xmlns="" id="{A9DB29A6-2DD0-41D6-BEA7-7BD951D3B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7" y="3405785"/>
            <a:ext cx="1330755" cy="13351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6A22F35-E044-456E-8076-E30335A967FC}"/>
              </a:ext>
            </a:extLst>
          </p:cNvPr>
          <p:cNvSpPr/>
          <p:nvPr/>
        </p:nvSpPr>
        <p:spPr>
          <a:xfrm>
            <a:off x="2410624" y="2419431"/>
            <a:ext cx="1050203" cy="33078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503B324-57B2-49DF-BA70-1D9083A2817A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2021712" y="4073381"/>
            <a:ext cx="388912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D8308D7B-6CA5-407B-9ACF-7B9BF6B2A807}"/>
              </a:ext>
            </a:extLst>
          </p:cNvPr>
          <p:cNvCxnSpPr>
            <a:cxnSpLocks/>
            <a:stCxn id="32" idx="3"/>
            <a:endCxn id="17" idx="1"/>
          </p:cNvCxnSpPr>
          <p:nvPr/>
        </p:nvCxnSpPr>
        <p:spPr>
          <a:xfrm>
            <a:off x="3460827" y="4073381"/>
            <a:ext cx="478095" cy="9053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xmlns="" id="{2592A566-AC30-4E8C-BC51-B4625207B8B9}"/>
              </a:ext>
            </a:extLst>
          </p:cNvPr>
          <p:cNvCxnSpPr>
            <a:cxnSpLocks/>
            <a:stCxn id="20" idx="2"/>
            <a:endCxn id="18" idx="1"/>
          </p:cNvCxnSpPr>
          <p:nvPr/>
        </p:nvCxnSpPr>
        <p:spPr>
          <a:xfrm rot="16200000" flipH="1">
            <a:off x="7121064" y="3850773"/>
            <a:ext cx="502263" cy="231321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xmlns="" id="{A6888411-3A7C-4A2E-AA90-251D165A1A17}"/>
              </a:ext>
            </a:extLst>
          </p:cNvPr>
          <p:cNvCxnSpPr>
            <a:stCxn id="21" idx="2"/>
            <a:endCxn id="16" idx="1"/>
          </p:cNvCxnSpPr>
          <p:nvPr/>
        </p:nvCxnSpPr>
        <p:spPr>
          <a:xfrm rot="16200000" flipH="1">
            <a:off x="6912064" y="4417804"/>
            <a:ext cx="1265956" cy="160870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xmlns="" id="{CD13F949-D841-4B98-BDD8-156A01E6B06D}"/>
              </a:ext>
            </a:extLst>
          </p:cNvPr>
          <p:cNvSpPr/>
          <p:nvPr/>
        </p:nvSpPr>
        <p:spPr>
          <a:xfrm>
            <a:off x="9742422" y="3699349"/>
            <a:ext cx="457060" cy="2580238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FE0EDF-5C47-4AF6-843F-46C09BB781F4}"/>
              </a:ext>
            </a:extLst>
          </p:cNvPr>
          <p:cNvSpPr txBox="1"/>
          <p:nvPr/>
        </p:nvSpPr>
        <p:spPr>
          <a:xfrm>
            <a:off x="10219671" y="4606607"/>
            <a:ext cx="1742582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Multiple objects </a:t>
            </a:r>
            <a:r>
              <a:rPr lang="en-US" dirty="0" smtClean="0">
                <a:solidFill>
                  <a:srgbClr val="7030A0"/>
                </a:solidFill>
              </a:rPr>
              <a:t>recognition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xmlns="" id="{41BCFB2C-5D59-4DF8-A7C8-BB05BBBFD732}"/>
              </a:ext>
            </a:extLst>
          </p:cNvPr>
          <p:cNvSpPr/>
          <p:nvPr/>
        </p:nvSpPr>
        <p:spPr>
          <a:xfrm>
            <a:off x="9906155" y="2496702"/>
            <a:ext cx="279749" cy="1068991"/>
          </a:xfrm>
          <a:prstGeom prst="rightBrac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B9E81D2-B373-475C-9C18-D57E58038D51}"/>
              </a:ext>
            </a:extLst>
          </p:cNvPr>
          <p:cNvSpPr txBox="1"/>
          <p:nvPr/>
        </p:nvSpPr>
        <p:spPr>
          <a:xfrm>
            <a:off x="10273438" y="2583239"/>
            <a:ext cx="1379672" cy="92333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Fine-grained attribute recognition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41468" y="1953618"/>
            <a:ext cx="355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 multi-label classification problem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8366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0BC053-F5A5-4D57-A173-75267D20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C0FFB01-2912-4492-A88D-DC714B9A9B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F1 Score is the harmonic mean of </a:t>
                </a:r>
                <a:r>
                  <a:rPr lang="en-US" b="1" dirty="0"/>
                  <a:t>precision</a:t>
                </a:r>
                <a:r>
                  <a:rPr lang="en-US" dirty="0"/>
                  <a:t> and </a:t>
                </a:r>
                <a:r>
                  <a:rPr lang="en-US" b="1" dirty="0"/>
                  <a:t>recall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F2 Score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Similar idea as the F1 score but gives </a:t>
                </a:r>
                <a:r>
                  <a:rPr lang="en-US" b="1" dirty="0" smtClean="0"/>
                  <a:t>recall</a:t>
                </a:r>
                <a:r>
                  <a:rPr lang="en-US" dirty="0" smtClean="0"/>
                  <a:t> more weight</a:t>
                </a:r>
              </a:p>
              <a:p>
                <a:pPr marL="201168" lvl="1" indent="0">
                  <a:buNone/>
                </a:pPr>
                <a:endParaRPr lang="en-US" dirty="0" smtClean="0"/>
              </a:p>
              <a:p>
                <a:pPr marL="201168" lvl="1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/>
                  <a:t>F2 Score is used in this competition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C0FFB01-2912-4492-A88D-DC714B9A9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7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689B6B-0D25-4BF6-B36E-BB876728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Search of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1E24E8-17B6-4489-B46E-8606ECD61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deep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95574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CCBCD-5C73-4645-B941-CF235BB2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Pipeline to Train a Model for Image Classification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DD2133C-35D5-4847-A45A-EE933D7EF9B3}"/>
              </a:ext>
            </a:extLst>
          </p:cNvPr>
          <p:cNvSpPr/>
          <p:nvPr/>
        </p:nvSpPr>
        <p:spPr>
          <a:xfrm>
            <a:off x="4929051" y="2229394"/>
            <a:ext cx="1741715" cy="531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Augmentation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92EBB1A-6E47-4990-9321-5297C4852D4F}"/>
              </a:ext>
            </a:extLst>
          </p:cNvPr>
          <p:cNvSpPr/>
          <p:nvPr/>
        </p:nvSpPr>
        <p:spPr>
          <a:xfrm>
            <a:off x="4929050" y="3544389"/>
            <a:ext cx="1741715" cy="531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the Zoo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FA974C-1B5E-47A3-905D-B4BF05FC3568}"/>
              </a:ext>
            </a:extLst>
          </p:cNvPr>
          <p:cNvSpPr/>
          <p:nvPr/>
        </p:nvSpPr>
        <p:spPr>
          <a:xfrm>
            <a:off x="4929049" y="4859384"/>
            <a:ext cx="1741715" cy="531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 smtClean="0"/>
              <a:t>a stacked model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726F5D0-CF1E-4D86-A384-64683A22B03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5799908" y="2760617"/>
            <a:ext cx="1" cy="783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64E82A5-30E9-466B-9490-10C043BF984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5799907" y="4075612"/>
            <a:ext cx="1" cy="783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FEDC4B6-37DB-4FC2-BEA7-C3F86BA00E98}"/>
              </a:ext>
            </a:extLst>
          </p:cNvPr>
          <p:cNvSpPr txBox="1"/>
          <p:nvPr/>
        </p:nvSpPr>
        <p:spPr>
          <a:xfrm>
            <a:off x="7080068" y="2310339"/>
            <a:ext cx="232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Generate more images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96EFF788-501E-45F9-B54E-016E0908254F}"/>
              </a:ext>
            </a:extLst>
          </p:cNvPr>
          <p:cNvCxnSpPr>
            <a:stCxn id="11" idx="1"/>
            <a:endCxn id="4" idx="3"/>
          </p:cNvCxnSpPr>
          <p:nvPr/>
        </p:nvCxnSpPr>
        <p:spPr>
          <a:xfrm flipH="1">
            <a:off x="6670766" y="2495005"/>
            <a:ext cx="4093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A052514-10B0-48A1-BA8B-3E2AB822D824}"/>
              </a:ext>
            </a:extLst>
          </p:cNvPr>
          <p:cNvSpPr txBox="1"/>
          <p:nvPr/>
        </p:nvSpPr>
        <p:spPr>
          <a:xfrm>
            <a:off x="7080068" y="3625725"/>
            <a:ext cx="416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Muster the power of pre-trained networks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6FB6DD4F-26AB-46E6-9A3A-D2A1A07B9941}"/>
              </a:ext>
            </a:extLst>
          </p:cNvPr>
          <p:cNvCxnSpPr>
            <a:stCxn id="14" idx="1"/>
          </p:cNvCxnSpPr>
          <p:nvPr/>
        </p:nvCxnSpPr>
        <p:spPr>
          <a:xfrm flipH="1">
            <a:off x="6670766" y="3810391"/>
            <a:ext cx="4093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649165F-7BE5-4E17-BF9D-08E63A0CF15B}"/>
              </a:ext>
            </a:extLst>
          </p:cNvPr>
          <p:cNvSpPr txBox="1"/>
          <p:nvPr/>
        </p:nvSpPr>
        <p:spPr>
          <a:xfrm>
            <a:off x="7080068" y="4967628"/>
            <a:ext cx="234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Consolidate everything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1DD19BE-EC58-463D-A1EE-92E256A3BAFD}"/>
              </a:ext>
            </a:extLst>
          </p:cNvPr>
          <p:cNvCxnSpPr>
            <a:stCxn id="16" idx="1"/>
          </p:cNvCxnSpPr>
          <p:nvPr/>
        </p:nvCxnSpPr>
        <p:spPr>
          <a:xfrm flipH="1">
            <a:off x="6670766" y="5152294"/>
            <a:ext cx="4093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1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F8293-396D-4F1A-91F4-FAF391D2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D1AAF1-67EA-47CB-B8C1-4FA19B61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Generating more images by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shifting in x and y direction (translation)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zooming in and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changing brightness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“In the real-world scenario, we may have a </a:t>
            </a:r>
            <a:r>
              <a:rPr lang="en-US" b="1" dirty="0"/>
              <a:t>dataset </a:t>
            </a:r>
            <a:r>
              <a:rPr lang="en-US" dirty="0"/>
              <a:t>of images taken in a </a:t>
            </a:r>
            <a:r>
              <a:rPr lang="en-US" b="1" dirty="0"/>
              <a:t>limited set of conditions</a:t>
            </a:r>
            <a:r>
              <a:rPr lang="en-US" dirty="0"/>
              <a:t>. But our </a:t>
            </a:r>
            <a:r>
              <a:rPr lang="en-US" b="1" dirty="0"/>
              <a:t>target application</a:t>
            </a:r>
            <a:r>
              <a:rPr lang="en-US" dirty="0"/>
              <a:t> may exist in a </a:t>
            </a:r>
            <a:r>
              <a:rPr lang="en-US" b="1" dirty="0"/>
              <a:t>variety of conditions</a:t>
            </a:r>
            <a:r>
              <a:rPr lang="en-US" dirty="0"/>
              <a:t>, such as different orientation, location, scale, brightness etc. We account for these situations by training our neural network with additional </a:t>
            </a:r>
            <a:r>
              <a:rPr lang="en-US" b="1" dirty="0"/>
              <a:t>synthetically modified data</a:t>
            </a:r>
            <a:r>
              <a:rPr lang="en-US" dirty="0"/>
              <a:t>.” - </a:t>
            </a:r>
            <a:r>
              <a:rPr lang="en-US" dirty="0">
                <a:hlinkClick r:id="rId2"/>
              </a:rPr>
              <a:t>https://medium.com/nanonets/how-to-use-deep-learning-when-you-have-limited-data-part-2-data-augmentation-c26971dc8ced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0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F8293-396D-4F1A-91F4-FAF391D2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with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2A57F8-367C-47DA-A649-CFFA4E363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84" y="2181885"/>
            <a:ext cx="10650031" cy="31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Competition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Search of a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Final Remarks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2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F8293-396D-4F1A-91F4-FAF391D2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Zoo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D1AAF1-67EA-47CB-B8C1-4FA19B61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Choose a few pre-trained models (VGG16, </a:t>
            </a:r>
            <a:r>
              <a:rPr lang="en-US" dirty="0" err="1"/>
              <a:t>ResNet</a:t>
            </a:r>
            <a:r>
              <a:rPr lang="en-US" dirty="0"/>
              <a:t>, InceptionV3)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Modify by adding a few layers at the end (Transfer learning)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Train the modified models and use them for the ensemble</a:t>
            </a:r>
          </a:p>
        </p:txBody>
      </p:sp>
    </p:spTree>
    <p:extLst>
      <p:ext uri="{BB962C8B-B14F-4D97-AF65-F5344CB8AC3E}">
        <p14:creationId xmlns:p14="http://schemas.microsoft.com/office/powerpoint/2010/main" val="272429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F8293-396D-4F1A-91F4-FAF391D2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with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8804"/>
            <a:ext cx="10058400" cy="3458703"/>
          </a:xfrm>
        </p:spPr>
      </p:pic>
    </p:spTree>
    <p:extLst>
      <p:ext uri="{BB962C8B-B14F-4D97-AF65-F5344CB8AC3E}">
        <p14:creationId xmlns:p14="http://schemas.microsoft.com/office/powerpoint/2010/main" val="38434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459A03-1888-44A7-8552-1314BFBC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E9DC45-30F0-4D7C-961A-5CD19C171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The most commonly used loss function in this competition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 variation of binary cross-entropy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Give “easy” samples a smaller weight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Claim to alleviate the problem of class </a:t>
            </a:r>
            <a:r>
              <a:rPr lang="en-US" dirty="0" smtClean="0"/>
              <a:t>imbalance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very good explanation of various loss functions - </a:t>
            </a:r>
            <a:r>
              <a:rPr lang="en-US" dirty="0" smtClean="0">
                <a:hlinkClick r:id="rId2"/>
              </a:rPr>
              <a:t>https://gombru.github.io/2018/05/23/cross_entropy_loss/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237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Starter Code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 </a:t>
            </a:r>
            <a:r>
              <a:rPr lang="en-CA" dirty="0" smtClean="0">
                <a:hlinkClick r:id="rId2"/>
              </a:rPr>
              <a:t>https://www.kaggle.com/ateplyuk/keras-starter</a:t>
            </a:r>
            <a:r>
              <a:rPr lang="en-CA" dirty="0" smtClean="0"/>
              <a:t> - score 0.488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https://www.kaggle.com/ratthachat/imet-resnet50-keras-starter</a:t>
            </a:r>
            <a:r>
              <a:rPr lang="en-US" dirty="0" smtClean="0"/>
              <a:t> - score 0.56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CA" dirty="0">
                <a:hlinkClick r:id="rId4"/>
              </a:rPr>
              <a:t>https://</a:t>
            </a:r>
            <a:r>
              <a:rPr lang="en-CA" dirty="0" smtClean="0">
                <a:hlinkClick r:id="rId4"/>
              </a:rPr>
              <a:t>www.kaggle.com/mnpinto/imet-fastai-starter</a:t>
            </a:r>
            <a:r>
              <a:rPr lang="en-CA" dirty="0" smtClean="0"/>
              <a:t> - score 0.545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769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CF9B6D-6035-4945-BCD7-439FF8F4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</a:t>
            </a:r>
            <a:r>
              <a:rPr lang="en-US" dirty="0" smtClean="0"/>
              <a:t>a Stacked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542329-825A-4AA1-B147-9DD05BC5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Create a vector of extracted features including the probabilities of each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Input the vector to a classifier, e.g. gradient-boosted tree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CCBCD-5C73-4645-B941-CF235BB2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 of the Winning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DD2133C-35D5-4847-A45A-EE933D7EF9B3}"/>
              </a:ext>
            </a:extLst>
          </p:cNvPr>
          <p:cNvSpPr/>
          <p:nvPr/>
        </p:nvSpPr>
        <p:spPr>
          <a:xfrm>
            <a:off x="4929051" y="2229394"/>
            <a:ext cx="1741715" cy="531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Augmentation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92EBB1A-6E47-4990-9321-5297C4852D4F}"/>
              </a:ext>
            </a:extLst>
          </p:cNvPr>
          <p:cNvSpPr/>
          <p:nvPr/>
        </p:nvSpPr>
        <p:spPr>
          <a:xfrm>
            <a:off x="4929050" y="3544389"/>
            <a:ext cx="1741715" cy="531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the Zoo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FA974C-1B5E-47A3-905D-B4BF05FC3568}"/>
              </a:ext>
            </a:extLst>
          </p:cNvPr>
          <p:cNvSpPr/>
          <p:nvPr/>
        </p:nvSpPr>
        <p:spPr>
          <a:xfrm>
            <a:off x="4929049" y="4859384"/>
            <a:ext cx="1741715" cy="531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 smtClean="0"/>
              <a:t>a stacked model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726F5D0-CF1E-4D86-A384-64683A22B03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5799908" y="2760617"/>
            <a:ext cx="1" cy="783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64E82A5-30E9-466B-9490-10C043BF984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5799907" y="4075612"/>
            <a:ext cx="1" cy="783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778786" y="3185063"/>
            <a:ext cx="1155745" cy="1302127"/>
          </a:xfrm>
          <a:custGeom>
            <a:avLst/>
            <a:gdLst>
              <a:gd name="connsiteX0" fmla="*/ 0 w 1144706"/>
              <a:gd name="connsiteY0" fmla="*/ 0 h 1318053"/>
              <a:gd name="connsiteX1" fmla="*/ 1144706 w 1144706"/>
              <a:gd name="connsiteY1" fmla="*/ 0 h 1318053"/>
              <a:gd name="connsiteX2" fmla="*/ 1144706 w 1144706"/>
              <a:gd name="connsiteY2" fmla="*/ 1318053 h 1318053"/>
              <a:gd name="connsiteX3" fmla="*/ 0 w 1144706"/>
              <a:gd name="connsiteY3" fmla="*/ 1318053 h 1318053"/>
              <a:gd name="connsiteX4" fmla="*/ 0 w 1144706"/>
              <a:gd name="connsiteY4" fmla="*/ 0 h 1318053"/>
              <a:gd name="connsiteX0" fmla="*/ 10160 w 1144706"/>
              <a:gd name="connsiteY0" fmla="*/ 0 h 1318053"/>
              <a:gd name="connsiteX1" fmla="*/ 1144706 w 1144706"/>
              <a:gd name="connsiteY1" fmla="*/ 0 h 1318053"/>
              <a:gd name="connsiteX2" fmla="*/ 1144706 w 1144706"/>
              <a:gd name="connsiteY2" fmla="*/ 1318053 h 1318053"/>
              <a:gd name="connsiteX3" fmla="*/ 0 w 1144706"/>
              <a:gd name="connsiteY3" fmla="*/ 1318053 h 1318053"/>
              <a:gd name="connsiteX4" fmla="*/ 10160 w 1144706"/>
              <a:gd name="connsiteY4" fmla="*/ 0 h 1318053"/>
              <a:gd name="connsiteX0" fmla="*/ 0 w 1134546"/>
              <a:gd name="connsiteY0" fmla="*/ 0 h 1409493"/>
              <a:gd name="connsiteX1" fmla="*/ 1134546 w 1134546"/>
              <a:gd name="connsiteY1" fmla="*/ 0 h 1409493"/>
              <a:gd name="connsiteX2" fmla="*/ 1134546 w 1134546"/>
              <a:gd name="connsiteY2" fmla="*/ 1318053 h 1409493"/>
              <a:gd name="connsiteX3" fmla="*/ 81280 w 1134546"/>
              <a:gd name="connsiteY3" fmla="*/ 1409493 h 1409493"/>
              <a:gd name="connsiteX0" fmla="*/ 0 w 1134546"/>
              <a:gd name="connsiteY0" fmla="*/ 0 h 1409493"/>
              <a:gd name="connsiteX1" fmla="*/ 1134546 w 1134546"/>
              <a:gd name="connsiteY1" fmla="*/ 0 h 1409493"/>
              <a:gd name="connsiteX2" fmla="*/ 1134546 w 1134546"/>
              <a:gd name="connsiteY2" fmla="*/ 1318053 h 1409493"/>
              <a:gd name="connsiteX3" fmla="*/ 81280 w 1134546"/>
              <a:gd name="connsiteY3" fmla="*/ 1409493 h 1409493"/>
              <a:gd name="connsiteX0" fmla="*/ 0 w 1134546"/>
              <a:gd name="connsiteY0" fmla="*/ 0 h 1338373"/>
              <a:gd name="connsiteX1" fmla="*/ 1134546 w 1134546"/>
              <a:gd name="connsiteY1" fmla="*/ 0 h 1338373"/>
              <a:gd name="connsiteX2" fmla="*/ 1134546 w 1134546"/>
              <a:gd name="connsiteY2" fmla="*/ 1318053 h 1338373"/>
              <a:gd name="connsiteX3" fmla="*/ 40640 w 1134546"/>
              <a:gd name="connsiteY3" fmla="*/ 1338373 h 1338373"/>
              <a:gd name="connsiteX0" fmla="*/ 30475 w 1165021"/>
              <a:gd name="connsiteY0" fmla="*/ 0 h 1318053"/>
              <a:gd name="connsiteX1" fmla="*/ 1165021 w 1165021"/>
              <a:gd name="connsiteY1" fmla="*/ 0 h 1318053"/>
              <a:gd name="connsiteX2" fmla="*/ 1165021 w 1165021"/>
              <a:gd name="connsiteY2" fmla="*/ 1318053 h 1318053"/>
              <a:gd name="connsiteX3" fmla="*/ 0 w 1165021"/>
              <a:gd name="connsiteY3" fmla="*/ 1317808 h 1318053"/>
              <a:gd name="connsiteX0" fmla="*/ 20043 w 1165021"/>
              <a:gd name="connsiteY0" fmla="*/ 0 h 1318053"/>
              <a:gd name="connsiteX1" fmla="*/ 1165021 w 1165021"/>
              <a:gd name="connsiteY1" fmla="*/ 0 h 1318053"/>
              <a:gd name="connsiteX2" fmla="*/ 1165021 w 1165021"/>
              <a:gd name="connsiteY2" fmla="*/ 1318053 h 1318053"/>
              <a:gd name="connsiteX3" fmla="*/ 0 w 1165021"/>
              <a:gd name="connsiteY3" fmla="*/ 1317808 h 1318053"/>
              <a:gd name="connsiteX0" fmla="*/ 0 w 1186707"/>
              <a:gd name="connsiteY0" fmla="*/ 0 h 1318053"/>
              <a:gd name="connsiteX1" fmla="*/ 1186707 w 1186707"/>
              <a:gd name="connsiteY1" fmla="*/ 0 h 1318053"/>
              <a:gd name="connsiteX2" fmla="*/ 1186707 w 1186707"/>
              <a:gd name="connsiteY2" fmla="*/ 1318053 h 1318053"/>
              <a:gd name="connsiteX3" fmla="*/ 21686 w 1186707"/>
              <a:gd name="connsiteY3" fmla="*/ 1317808 h 131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707" h="1318053">
                <a:moveTo>
                  <a:pt x="0" y="0"/>
                </a:moveTo>
                <a:lnTo>
                  <a:pt x="1186707" y="0"/>
                </a:lnTo>
                <a:lnTo>
                  <a:pt x="1186707" y="1318053"/>
                </a:lnTo>
                <a:lnTo>
                  <a:pt x="21686" y="1317808"/>
                </a:lnTo>
              </a:path>
            </a:pathLst>
          </a:custGeom>
          <a:noFill/>
          <a:ln>
            <a:solidFill>
              <a:srgbClr val="FFC000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934531" y="3625334"/>
            <a:ext cx="203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Re-train the models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66160" y="3881120"/>
            <a:ext cx="1534160" cy="978264"/>
          </a:xfrm>
          <a:prstGeom prst="straightConnector1">
            <a:avLst/>
          </a:prstGeom>
          <a:ln w="1905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32854" y="3475168"/>
            <a:ext cx="19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 features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45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CCBCD-5C73-4645-B941-CF235BB2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Winning Solution – Train the Zoo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92EBB1A-6E47-4990-9321-5297C4852D4F}"/>
              </a:ext>
            </a:extLst>
          </p:cNvPr>
          <p:cNvSpPr/>
          <p:nvPr/>
        </p:nvSpPr>
        <p:spPr>
          <a:xfrm>
            <a:off x="4929050" y="3544389"/>
            <a:ext cx="1741715" cy="531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the Zoo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726F5D0-CF1E-4D86-A384-64683A22B035}"/>
              </a:ext>
            </a:extLst>
          </p:cNvPr>
          <p:cNvCxnSpPr>
            <a:endCxn id="5" idx="0"/>
          </p:cNvCxnSpPr>
          <p:nvPr/>
        </p:nvCxnSpPr>
        <p:spPr>
          <a:xfrm flipH="1">
            <a:off x="5799908" y="2760617"/>
            <a:ext cx="1" cy="783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64E82A5-30E9-466B-9490-10C043BF9846}"/>
              </a:ext>
            </a:extLst>
          </p:cNvPr>
          <p:cNvCxnSpPr>
            <a:stCxn id="5" idx="2"/>
          </p:cNvCxnSpPr>
          <p:nvPr/>
        </p:nvCxnSpPr>
        <p:spPr>
          <a:xfrm flipH="1">
            <a:off x="5799907" y="4075612"/>
            <a:ext cx="1" cy="2030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778786" y="3185063"/>
            <a:ext cx="1155745" cy="1302127"/>
          </a:xfrm>
          <a:custGeom>
            <a:avLst/>
            <a:gdLst>
              <a:gd name="connsiteX0" fmla="*/ 0 w 1144706"/>
              <a:gd name="connsiteY0" fmla="*/ 0 h 1318053"/>
              <a:gd name="connsiteX1" fmla="*/ 1144706 w 1144706"/>
              <a:gd name="connsiteY1" fmla="*/ 0 h 1318053"/>
              <a:gd name="connsiteX2" fmla="*/ 1144706 w 1144706"/>
              <a:gd name="connsiteY2" fmla="*/ 1318053 h 1318053"/>
              <a:gd name="connsiteX3" fmla="*/ 0 w 1144706"/>
              <a:gd name="connsiteY3" fmla="*/ 1318053 h 1318053"/>
              <a:gd name="connsiteX4" fmla="*/ 0 w 1144706"/>
              <a:gd name="connsiteY4" fmla="*/ 0 h 1318053"/>
              <a:gd name="connsiteX0" fmla="*/ 10160 w 1144706"/>
              <a:gd name="connsiteY0" fmla="*/ 0 h 1318053"/>
              <a:gd name="connsiteX1" fmla="*/ 1144706 w 1144706"/>
              <a:gd name="connsiteY1" fmla="*/ 0 h 1318053"/>
              <a:gd name="connsiteX2" fmla="*/ 1144706 w 1144706"/>
              <a:gd name="connsiteY2" fmla="*/ 1318053 h 1318053"/>
              <a:gd name="connsiteX3" fmla="*/ 0 w 1144706"/>
              <a:gd name="connsiteY3" fmla="*/ 1318053 h 1318053"/>
              <a:gd name="connsiteX4" fmla="*/ 10160 w 1144706"/>
              <a:gd name="connsiteY4" fmla="*/ 0 h 1318053"/>
              <a:gd name="connsiteX0" fmla="*/ 0 w 1134546"/>
              <a:gd name="connsiteY0" fmla="*/ 0 h 1409493"/>
              <a:gd name="connsiteX1" fmla="*/ 1134546 w 1134546"/>
              <a:gd name="connsiteY1" fmla="*/ 0 h 1409493"/>
              <a:gd name="connsiteX2" fmla="*/ 1134546 w 1134546"/>
              <a:gd name="connsiteY2" fmla="*/ 1318053 h 1409493"/>
              <a:gd name="connsiteX3" fmla="*/ 81280 w 1134546"/>
              <a:gd name="connsiteY3" fmla="*/ 1409493 h 1409493"/>
              <a:gd name="connsiteX0" fmla="*/ 0 w 1134546"/>
              <a:gd name="connsiteY0" fmla="*/ 0 h 1409493"/>
              <a:gd name="connsiteX1" fmla="*/ 1134546 w 1134546"/>
              <a:gd name="connsiteY1" fmla="*/ 0 h 1409493"/>
              <a:gd name="connsiteX2" fmla="*/ 1134546 w 1134546"/>
              <a:gd name="connsiteY2" fmla="*/ 1318053 h 1409493"/>
              <a:gd name="connsiteX3" fmla="*/ 81280 w 1134546"/>
              <a:gd name="connsiteY3" fmla="*/ 1409493 h 1409493"/>
              <a:gd name="connsiteX0" fmla="*/ 0 w 1134546"/>
              <a:gd name="connsiteY0" fmla="*/ 0 h 1338373"/>
              <a:gd name="connsiteX1" fmla="*/ 1134546 w 1134546"/>
              <a:gd name="connsiteY1" fmla="*/ 0 h 1338373"/>
              <a:gd name="connsiteX2" fmla="*/ 1134546 w 1134546"/>
              <a:gd name="connsiteY2" fmla="*/ 1318053 h 1338373"/>
              <a:gd name="connsiteX3" fmla="*/ 40640 w 1134546"/>
              <a:gd name="connsiteY3" fmla="*/ 1338373 h 1338373"/>
              <a:gd name="connsiteX0" fmla="*/ 30475 w 1165021"/>
              <a:gd name="connsiteY0" fmla="*/ 0 h 1318053"/>
              <a:gd name="connsiteX1" fmla="*/ 1165021 w 1165021"/>
              <a:gd name="connsiteY1" fmla="*/ 0 h 1318053"/>
              <a:gd name="connsiteX2" fmla="*/ 1165021 w 1165021"/>
              <a:gd name="connsiteY2" fmla="*/ 1318053 h 1318053"/>
              <a:gd name="connsiteX3" fmla="*/ 0 w 1165021"/>
              <a:gd name="connsiteY3" fmla="*/ 1317808 h 1318053"/>
              <a:gd name="connsiteX0" fmla="*/ 20043 w 1165021"/>
              <a:gd name="connsiteY0" fmla="*/ 0 h 1318053"/>
              <a:gd name="connsiteX1" fmla="*/ 1165021 w 1165021"/>
              <a:gd name="connsiteY1" fmla="*/ 0 h 1318053"/>
              <a:gd name="connsiteX2" fmla="*/ 1165021 w 1165021"/>
              <a:gd name="connsiteY2" fmla="*/ 1318053 h 1318053"/>
              <a:gd name="connsiteX3" fmla="*/ 0 w 1165021"/>
              <a:gd name="connsiteY3" fmla="*/ 1317808 h 1318053"/>
              <a:gd name="connsiteX0" fmla="*/ 0 w 1186707"/>
              <a:gd name="connsiteY0" fmla="*/ 0 h 1318053"/>
              <a:gd name="connsiteX1" fmla="*/ 1186707 w 1186707"/>
              <a:gd name="connsiteY1" fmla="*/ 0 h 1318053"/>
              <a:gd name="connsiteX2" fmla="*/ 1186707 w 1186707"/>
              <a:gd name="connsiteY2" fmla="*/ 1318053 h 1318053"/>
              <a:gd name="connsiteX3" fmla="*/ 21686 w 1186707"/>
              <a:gd name="connsiteY3" fmla="*/ 1317808 h 131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707" h="1318053">
                <a:moveTo>
                  <a:pt x="0" y="0"/>
                </a:moveTo>
                <a:lnTo>
                  <a:pt x="1186707" y="0"/>
                </a:lnTo>
                <a:lnTo>
                  <a:pt x="1186707" y="1318053"/>
                </a:lnTo>
                <a:lnTo>
                  <a:pt x="21686" y="1317808"/>
                </a:lnTo>
              </a:path>
            </a:pathLst>
          </a:custGeom>
          <a:noFill/>
          <a:ln>
            <a:solidFill>
              <a:srgbClr val="FFC000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7147891" y="2760617"/>
            <a:ext cx="446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iteration – drop images with very high prediction error, consider them noisy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147891" y="3544389"/>
            <a:ext cx="4718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iteration – </a:t>
            </a:r>
            <a:r>
              <a:rPr lang="en-US" dirty="0" smtClean="0"/>
              <a:t>apply pseudo labeling, add the most confident predictions to the training data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1214187" y="2114103"/>
            <a:ext cx="452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Models: SENet154</a:t>
            </a:r>
            <a:r>
              <a:rPr lang="en-CA" dirty="0"/>
              <a:t>, PNasNet-5, SE-ResNext101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490720" y="2915920"/>
            <a:ext cx="1309187" cy="1016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46012" y="2741414"/>
            <a:ext cx="2444708" cy="66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with logarithmic weight</a:t>
            </a:r>
            <a:endParaRPr lang="en-CA" dirty="0"/>
          </a:p>
        </p:txBody>
      </p:sp>
      <p:cxnSp>
        <p:nvCxnSpPr>
          <p:cNvPr id="21" name="Elbow Connector 20"/>
          <p:cNvCxnSpPr>
            <a:endCxn id="25" idx="0"/>
          </p:cNvCxnSpPr>
          <p:nvPr/>
        </p:nvCxnSpPr>
        <p:spPr>
          <a:xfrm>
            <a:off x="5799907" y="4693921"/>
            <a:ext cx="2005482" cy="318620"/>
          </a:xfrm>
          <a:prstGeom prst="bentConnector2">
            <a:avLst/>
          </a:prstGeom>
          <a:ln w="1905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92EBB1A-6E47-4990-9321-5297C4852D4F}"/>
              </a:ext>
            </a:extLst>
          </p:cNvPr>
          <p:cNvSpPr/>
          <p:nvPr/>
        </p:nvSpPr>
        <p:spPr>
          <a:xfrm>
            <a:off x="6934531" y="5012541"/>
            <a:ext cx="1741715" cy="531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 for </a:t>
            </a:r>
            <a:r>
              <a:rPr lang="en-US" b="1" dirty="0" smtClean="0"/>
              <a:t>tag</a:t>
            </a:r>
            <a:r>
              <a:rPr lang="en-US" dirty="0" smtClean="0"/>
              <a:t> labels only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676246" y="4942114"/>
            <a:ext cx="2692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trained models as pre-trains,</a:t>
            </a:r>
            <a:r>
              <a:rPr lang="en-CA" dirty="0" smtClean="0"/>
              <a:t> train for the tag labels only</a:t>
            </a:r>
            <a:endParaRPr lang="en-US" dirty="0" smtClean="0"/>
          </a:p>
        </p:txBody>
      </p:sp>
      <p:cxnSp>
        <p:nvCxnSpPr>
          <p:cNvPr id="38" name="Elbow Connector 37"/>
          <p:cNvCxnSpPr>
            <a:stCxn id="25" idx="2"/>
          </p:cNvCxnSpPr>
          <p:nvPr/>
        </p:nvCxnSpPr>
        <p:spPr>
          <a:xfrm rot="5400000">
            <a:off x="6704330" y="4639341"/>
            <a:ext cx="196636" cy="2005482"/>
          </a:xfrm>
          <a:prstGeom prst="bentConnector2">
            <a:avLst/>
          </a:prstGeom>
          <a:ln w="1905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CCBCD-5C73-4645-B941-CF235BB2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Winning Solution – Build a Stacked Model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FA974C-1B5E-47A3-905D-B4BF05FC3568}"/>
              </a:ext>
            </a:extLst>
          </p:cNvPr>
          <p:cNvSpPr/>
          <p:nvPr/>
        </p:nvSpPr>
        <p:spPr>
          <a:xfrm>
            <a:off x="4878249" y="4188824"/>
            <a:ext cx="1741715" cy="531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LGBM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64E82A5-30E9-466B-9490-10C043BF9846}"/>
              </a:ext>
            </a:extLst>
          </p:cNvPr>
          <p:cNvCxnSpPr>
            <a:endCxn id="6" idx="0"/>
          </p:cNvCxnSpPr>
          <p:nvPr/>
        </p:nvCxnSpPr>
        <p:spPr>
          <a:xfrm>
            <a:off x="5740400" y="3261360"/>
            <a:ext cx="8707" cy="927464"/>
          </a:xfrm>
          <a:prstGeom prst="straightConnector1">
            <a:avLst/>
          </a:prstGeom>
          <a:ln w="190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96080" y="3566160"/>
            <a:ext cx="904240" cy="622664"/>
          </a:xfrm>
          <a:prstGeom prst="straightConnector1">
            <a:avLst/>
          </a:prstGeom>
          <a:ln w="1905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6189" y="2827496"/>
            <a:ext cx="2733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Additional features: brightness</a:t>
            </a:r>
            <a:r>
              <a:rPr lang="en-CA" dirty="0" smtClean="0"/>
              <a:t>,</a:t>
            </a:r>
            <a:r>
              <a:rPr lang="en-US" dirty="0"/>
              <a:t> </a:t>
            </a:r>
            <a:r>
              <a:rPr lang="en-US" dirty="0" smtClean="0"/>
              <a:t>min and max of each channel, etc. And </a:t>
            </a:r>
            <a:r>
              <a:rPr lang="en-US" u="sng" dirty="0" smtClean="0"/>
              <a:t>predictions from ImageNet</a:t>
            </a:r>
            <a:r>
              <a:rPr lang="en-US" dirty="0" smtClean="0"/>
              <a:t>.</a:t>
            </a:r>
            <a:endParaRPr lang="en-CA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579620" y="2608497"/>
            <a:ext cx="232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Probabilities from the base models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01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F726F8-7539-44D2-8BC6-1CB7F4B7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BF300A-813D-4F0D-9C6A-572DD7030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Summary of the winning solution: </a:t>
            </a:r>
          </a:p>
          <a:p>
            <a:pPr marL="201168" lvl="1" indent="0">
              <a:buNone/>
            </a:pPr>
            <a:r>
              <a:rPr lang="en-US" dirty="0" smtClean="0">
                <a:hlinkClick r:id="rId2"/>
              </a:rPr>
              <a:t>https://www.kaggle.com/c/imet-2019-fgvc6/discussion/94687#latest-570986</a:t>
            </a:r>
            <a:r>
              <a:rPr lang="en-US" dirty="0" smtClean="0"/>
              <a:t> – score 0.672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51388"/>
            <a:ext cx="4686998" cy="307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8040" y="3040721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×</a:t>
            </a:r>
            <a:r>
              <a:rPr lang="en-US" dirty="0" smtClean="0"/>
              <a:t> </a:t>
            </a:r>
            <a:r>
              <a:rPr lang="en-US" sz="1200" dirty="0" smtClean="0"/>
              <a:t>your score if you submit the starter code</a:t>
            </a:r>
            <a:endParaRPr lang="en-CA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920367" y="3040721"/>
            <a:ext cx="52806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To move up the leaderboard from starter code:</a:t>
            </a:r>
          </a:p>
          <a:p>
            <a:pPr>
              <a:buClr>
                <a:schemeClr val="accent1"/>
              </a:buClr>
            </a:pPr>
            <a:endParaRPr lang="en-US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Careful data engineering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Better selection of pre-trained </a:t>
            </a:r>
            <a:r>
              <a:rPr lang="en-US" dirty="0" smtClean="0"/>
              <a:t>models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Popular choices: </a:t>
            </a:r>
            <a:r>
              <a:rPr lang="en-CA" dirty="0" smtClean="0"/>
              <a:t>PNasNet-5, SE-ResNet101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Use ensemble model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Hyper-parameters tuning (requires good hardware)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00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Background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Host: FGVC6 – the sixth workshop of Fine-Grained Visual Categorization at CVPR 2019 </a:t>
            </a:r>
          </a:p>
          <a:p>
            <a:r>
              <a:rPr lang="en-US" dirty="0"/>
              <a:t>Partner: The Metropolitan Museum of Arts in New York</a:t>
            </a:r>
          </a:p>
          <a:p>
            <a:r>
              <a:rPr lang="en-US" dirty="0"/>
              <a:t>Subject: The MET’s collection 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03" y="4341536"/>
            <a:ext cx="2127657" cy="163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06" y="4714952"/>
            <a:ext cx="3908106" cy="88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97" y="4663270"/>
            <a:ext cx="992464" cy="9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Met’s Collection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1.5M Objects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Paintings, sculptures, historic artifacts, furniture, photos, prints, stained glass windows, jewelry, a patio,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200K with digital imagery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Online catalog available at </a:t>
            </a:r>
            <a:r>
              <a:rPr lang="en-US" dirty="0">
                <a:hlinkClick r:id="rId2"/>
              </a:rPr>
              <a:t>https://www.metmuseum.org/art/collection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179" y="1845734"/>
            <a:ext cx="4531501" cy="3821898"/>
          </a:xfrm>
        </p:spPr>
      </p:pic>
    </p:spTree>
    <p:extLst>
      <p:ext uri="{BB962C8B-B14F-4D97-AF65-F5344CB8AC3E}">
        <p14:creationId xmlns:p14="http://schemas.microsoft.com/office/powerpoint/2010/main" val="17806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24C5F9-51BA-4150-B0A6-12E62EE4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676EDC-A1DF-4DB5-BDC7-81A91C327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trying to solve?</a:t>
            </a:r>
          </a:p>
        </p:txBody>
      </p:sp>
    </p:spTree>
    <p:extLst>
      <p:ext uri="{BB962C8B-B14F-4D97-AF65-F5344CB8AC3E}">
        <p14:creationId xmlns:p14="http://schemas.microsoft.com/office/powerpoint/2010/main" val="277667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photo of an artifact, can you identify its attributes?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05" y="2761607"/>
            <a:ext cx="2857500" cy="28670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41046" y="2357635"/>
            <a:ext cx="1844143" cy="541767"/>
          </a:xfrm>
          <a:prstGeom prst="wedgeRoundRectCallout">
            <a:avLst>
              <a:gd name="adj1" fmla="val -83520"/>
              <a:gd name="adj2" fmla="val 90160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Look at my fancy hat!</a:t>
            </a:r>
            <a:endParaRPr lang="en-CA" sz="1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2607032" y="2628518"/>
            <a:ext cx="1790879" cy="551569"/>
          </a:xfrm>
          <a:prstGeom prst="wedgeRoundRectCallout">
            <a:avLst>
              <a:gd name="adj1" fmla="val 126491"/>
              <a:gd name="adj2" fmla="val 4009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I am probably Greek.</a:t>
            </a:r>
            <a:endParaRPr lang="en-CA" sz="14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758581" y="3682186"/>
            <a:ext cx="1639330" cy="583539"/>
          </a:xfrm>
          <a:prstGeom prst="wedgeRoundRectCallout">
            <a:avLst>
              <a:gd name="adj1" fmla="val 126410"/>
              <a:gd name="adj2" fmla="val -10152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Could be Roman?</a:t>
            </a:r>
            <a:endParaRPr lang="en-CA" sz="1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7481088" y="3411303"/>
            <a:ext cx="1564057" cy="541767"/>
          </a:xfrm>
          <a:prstGeom prst="wedgeRoundRectCallout">
            <a:avLst>
              <a:gd name="adj1" fmla="val -101428"/>
              <a:gd name="adj2" fmla="val -51251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I</a:t>
            </a:r>
            <a:r>
              <a:rPr lang="en-US" sz="1400" dirty="0">
                <a:solidFill>
                  <a:schemeClr val="tx1"/>
                </a:solidFill>
              </a:rPr>
              <a:t> think I may be a goddess.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0290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69" y="5020444"/>
            <a:ext cx="1502379" cy="11955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109237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1103 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categories of labels, </a:t>
            </a:r>
            <a:r>
              <a:rPr lang="en-US" b="1" dirty="0"/>
              <a:t>culture</a:t>
            </a:r>
            <a:r>
              <a:rPr lang="en-US" dirty="0"/>
              <a:t> and </a:t>
            </a:r>
            <a:r>
              <a:rPr lang="en-US" b="1" dirty="0"/>
              <a:t>tag</a:t>
            </a:r>
          </a:p>
          <a:p>
            <a:pPr marL="0" indent="0">
              <a:buNone/>
            </a:pPr>
            <a:endParaRPr lang="en-CA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54" y="4573482"/>
            <a:ext cx="1025550" cy="1295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23" y="3343861"/>
            <a:ext cx="983118" cy="983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87" y="3651717"/>
            <a:ext cx="1620000" cy="10824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584" y="4823953"/>
            <a:ext cx="1170509" cy="11705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97" y="3498649"/>
            <a:ext cx="2005851" cy="999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443" y="3302773"/>
            <a:ext cx="919790" cy="13275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68" y="4145439"/>
            <a:ext cx="1926801" cy="1310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11" y="3486773"/>
            <a:ext cx="1400331" cy="18157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79" y="3561253"/>
            <a:ext cx="1460064" cy="108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4" y="4817290"/>
            <a:ext cx="2246372" cy="123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69" y="3716903"/>
            <a:ext cx="1111914" cy="10424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96" y="4603296"/>
            <a:ext cx="1382091" cy="1382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6" y="4702948"/>
            <a:ext cx="1142888" cy="15467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220" y="3414696"/>
            <a:ext cx="962588" cy="13283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09" y="4472534"/>
            <a:ext cx="1124390" cy="1739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92" y="3326503"/>
            <a:ext cx="1162931" cy="1166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10" y="5171443"/>
            <a:ext cx="911776" cy="1139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64" y="4584598"/>
            <a:ext cx="1341379" cy="1444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23" y="4440147"/>
            <a:ext cx="1217073" cy="17485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15" y="5112241"/>
            <a:ext cx="739843" cy="10333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52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Exhibit A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13" y="2424113"/>
            <a:ext cx="2857500" cy="2867025"/>
          </a:xfrm>
        </p:spPr>
      </p:pic>
      <p:sp>
        <p:nvSpPr>
          <p:cNvPr id="7" name="Rectangle 6"/>
          <p:cNvSpPr/>
          <p:nvPr/>
        </p:nvSpPr>
        <p:spPr>
          <a:xfrm>
            <a:off x="2257425" y="2580605"/>
            <a:ext cx="1818441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culture::Egyptian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2386012" y="3555708"/>
            <a:ext cx="1561266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tag::Aphrodite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8067675" y="2582767"/>
            <a:ext cx="1396205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tag::goddess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8220075" y="3570207"/>
            <a:ext cx="1091405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tag::hats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2424112" y="4621375"/>
            <a:ext cx="1485066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tag::sculpture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991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Exhibit B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2436021" y="2580605"/>
            <a:ext cx="1583529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culture::Italian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2388396" y="3555708"/>
            <a:ext cx="1678779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culture::</a:t>
            </a:r>
            <a:r>
              <a:rPr lang="en-US" dirty="0" err="1"/>
              <a:t>Urbino</a:t>
            </a:r>
            <a:r>
              <a:rPr lang="en-US" dirty="0"/>
              <a:t>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8252660" y="2582767"/>
            <a:ext cx="1196140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tag::dishes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8176460" y="3570207"/>
            <a:ext cx="1348540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tag::horses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2550321" y="4621375"/>
            <a:ext cx="1354929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tag::children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13" y="2424113"/>
            <a:ext cx="2857500" cy="2867025"/>
          </a:xfrm>
        </p:spPr>
      </p:pic>
      <p:sp>
        <p:nvSpPr>
          <p:cNvPr id="12" name="Rectangle 11"/>
          <p:cNvSpPr/>
          <p:nvPr/>
        </p:nvSpPr>
        <p:spPr>
          <a:xfrm>
            <a:off x="8305047" y="4621375"/>
            <a:ext cx="1091366" cy="4695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tag::men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49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MET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FF0000"/>
      </a:accent1>
      <a:accent2>
        <a:srgbClr val="FFFFFF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1569</TotalTime>
  <Words>733</Words>
  <Application>Microsoft Office PowerPoint</Application>
  <PresentationFormat>Widescreen</PresentationFormat>
  <Paragraphs>149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Retrospect</vt:lpstr>
      <vt:lpstr>iMet Collection 2019 – FGVC6</vt:lpstr>
      <vt:lpstr>Outline</vt:lpstr>
      <vt:lpstr>Competition Background</vt:lpstr>
      <vt:lpstr>The Met’s Collection</vt:lpstr>
      <vt:lpstr>The Problem</vt:lpstr>
      <vt:lpstr>Problem Statement</vt:lpstr>
      <vt:lpstr>Training Data</vt:lpstr>
      <vt:lpstr>Exhibit A</vt:lpstr>
      <vt:lpstr>Exhibit B</vt:lpstr>
      <vt:lpstr>The Labels</vt:lpstr>
      <vt:lpstr>Labels Per Image</vt:lpstr>
      <vt:lpstr>Culture Labels Frequency</vt:lpstr>
      <vt:lpstr>Tab Labels Frequency</vt:lpstr>
      <vt:lpstr>Problem Formulation</vt:lpstr>
      <vt:lpstr>Evaluation</vt:lpstr>
      <vt:lpstr>The Search of a Solution</vt:lpstr>
      <vt:lpstr>A Typical Pipeline to Train a Model for Image Classification Problem</vt:lpstr>
      <vt:lpstr>Data Augmentation</vt:lpstr>
      <vt:lpstr>Data Augmentation with Keras</vt:lpstr>
      <vt:lpstr>Train the Zoo</vt:lpstr>
      <vt:lpstr>Transfer Learning with Keras</vt:lpstr>
      <vt:lpstr>Focal Loss</vt:lpstr>
      <vt:lpstr>Transfer Learning Starter Code</vt:lpstr>
      <vt:lpstr>Build a Stacked Model</vt:lpstr>
      <vt:lpstr>The Pipeline of the Winning Solution</vt:lpstr>
      <vt:lpstr>Winning Solution – Train the Zoo</vt:lpstr>
      <vt:lpstr>Winning Solution – Build a Stacked Model </vt:lpstr>
      <vt:lpstr>Final Remarks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Mande Leung</dc:creator>
  <cp:lastModifiedBy>Mande Leung</cp:lastModifiedBy>
  <cp:revision>96</cp:revision>
  <dcterms:created xsi:type="dcterms:W3CDTF">2019-07-06T17:56:41Z</dcterms:created>
  <dcterms:modified xsi:type="dcterms:W3CDTF">2019-07-11T17:10:17Z</dcterms:modified>
</cp:coreProperties>
</file>